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89750"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99" d="100"/>
          <a:sy n="199" d="100"/>
        </p:scale>
        <p:origin x="158"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C2CE1-4BAD-43D4-B8A5-3BEF1776FBC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F8C35DE-F200-030A-B472-30E766AA31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A3C949-E4D8-B07B-5E05-938F525104E0}"/>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B3BB735E-D947-F77E-4868-D70EDE688CA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D5A8648-95D3-7769-6F6F-0743699A563A}"/>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427957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ADE1F-E6B2-2472-8DEE-8A1985A8945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7E2BE77-0A97-53A1-AE1C-1CAE04A7A14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BFD967D-1A6E-7F46-0A39-72039E9E0D58}"/>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2F9E232A-DE55-EDBC-E3F4-E2D6FCF1350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E3B6940-42ED-CFBA-746E-B4E9EEEA1124}"/>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4253339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54E400-ED7E-39EA-EC99-A6FDF9E83D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E8C0B61-1F61-44C5-4360-CA31BB83BCC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76848E-D48A-E477-219B-7C5C4B989860}"/>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D571E862-0A2D-6782-350C-067F01A25F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05D15F3-D867-470A-8C35-7799FAB7F2B3}"/>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88787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46E175-EA03-C1FC-D9DF-5E9AE0B3156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A2F1B12-6FDE-2B9A-AB63-B6E041FCF3E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716753-A693-D262-1420-74E73B92DDF3}"/>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D1B6BF0B-243C-F66F-63D2-2F68E6B8F89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FF68917-C5A7-2F13-D523-CC229089AF61}"/>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256648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E930B-B95F-6151-FBBB-07B41327C76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E38C7FC-936F-7E6B-B256-08B19AD47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7C9F4AB-3F06-8146-0888-1F440182F28A}"/>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168D3637-468D-556E-09E3-BC5451D4968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1CC7091-D3D6-EFCF-984D-B1880AD10A94}"/>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3556235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DBAC1D-6513-56E5-51FA-3F7AFB4AE90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3C33E3F-AAC4-6341-E05B-6FCA6DF9423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F939A27-7993-125B-4FC3-7C917343973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1CE07D9-7497-2C00-9F97-C63C0C3C6BA4}"/>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6" name="Zástupný symbol pro zápatí 5">
            <a:extLst>
              <a:ext uri="{FF2B5EF4-FFF2-40B4-BE49-F238E27FC236}">
                <a16:creationId xmlns:a16="http://schemas.microsoft.com/office/drawing/2014/main" id="{5C3B070F-3D0A-AB7E-91B7-C06B8B6A641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73DFF88-1F70-C12A-69A5-CD36E83212D3}"/>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3225546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85E4E9-6236-2CA5-21A5-F5BA780E7B8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E679D4D-571D-5180-558F-B93DB1137E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49D6E28-6EFF-5130-9AE7-E8B0A6A2426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5D1B3E2-04AC-8395-23AD-1A36CBDFEE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FDC09B8-E9A2-7653-3DB5-0CCBB3388BA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E35617D-8400-55C6-3BD8-9C50BE9C1231}"/>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8" name="Zástupný symbol pro zápatí 7">
            <a:extLst>
              <a:ext uri="{FF2B5EF4-FFF2-40B4-BE49-F238E27FC236}">
                <a16:creationId xmlns:a16="http://schemas.microsoft.com/office/drawing/2014/main" id="{22A9CBAD-1932-D2C7-5D64-EEA4A429E4A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7242BEE-C561-2018-49D6-B70DD198246D}"/>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48116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9AE71-3BC1-226C-32C2-3BA9FB0A959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9846F56-23D8-AA88-03BF-6047D7038ED5}"/>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4" name="Zástupný symbol pro zápatí 3">
            <a:extLst>
              <a:ext uri="{FF2B5EF4-FFF2-40B4-BE49-F238E27FC236}">
                <a16:creationId xmlns:a16="http://schemas.microsoft.com/office/drawing/2014/main" id="{12339AF9-3B01-DF7A-B37E-E3D8F6B55F7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69321E7-C033-9EF2-139B-29584A724394}"/>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375230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2EFBD76-EA7A-7264-30F9-CBD3E85ABD1A}"/>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3" name="Zástupný symbol pro zápatí 2">
            <a:extLst>
              <a:ext uri="{FF2B5EF4-FFF2-40B4-BE49-F238E27FC236}">
                <a16:creationId xmlns:a16="http://schemas.microsoft.com/office/drawing/2014/main" id="{AF3E5589-75FF-9623-CF1D-B05ED3B18E9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1F9FE59-CF30-C58D-04E2-243284B3A90B}"/>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3323428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606F9C-46BD-BB35-C756-3306BBD3BEB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84739EF-2336-9F21-D76D-D7FE8FC5F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AEDD03C-732D-21FD-2718-67B4E160D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E7633A3-CBAE-38F4-E85E-31A38A2D1B5F}"/>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6" name="Zástupný symbol pro zápatí 5">
            <a:extLst>
              <a:ext uri="{FF2B5EF4-FFF2-40B4-BE49-F238E27FC236}">
                <a16:creationId xmlns:a16="http://schemas.microsoft.com/office/drawing/2014/main" id="{DD13BDB0-F772-3EBB-7DEF-FFB18348A3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19D93D-8C09-D264-4CFA-FE1F445D19F7}"/>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226878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75395D-1EA9-8367-C8BA-C46C98632D5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A47D924-80CC-9485-9F8D-4F777DAB38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3E5C578-5060-0A18-0BA4-14B8A5F3D0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DA906F2-8E45-8AF7-E1FB-179F38778FC8}"/>
              </a:ext>
            </a:extLst>
          </p:cNvPr>
          <p:cNvSpPr>
            <a:spLocks noGrp="1"/>
          </p:cNvSpPr>
          <p:nvPr>
            <p:ph type="dt" sz="half" idx="10"/>
          </p:nvPr>
        </p:nvSpPr>
        <p:spPr/>
        <p:txBody>
          <a:bodyPr/>
          <a:lstStyle/>
          <a:p>
            <a:fld id="{00445038-4E63-4391-9EEF-40C6C610915E}" type="datetimeFigureOut">
              <a:rPr lang="cs-CZ" smtClean="0"/>
              <a:t>04.04.2024</a:t>
            </a:fld>
            <a:endParaRPr lang="cs-CZ"/>
          </a:p>
        </p:txBody>
      </p:sp>
      <p:sp>
        <p:nvSpPr>
          <p:cNvPr id="6" name="Zástupný symbol pro zápatí 5">
            <a:extLst>
              <a:ext uri="{FF2B5EF4-FFF2-40B4-BE49-F238E27FC236}">
                <a16:creationId xmlns:a16="http://schemas.microsoft.com/office/drawing/2014/main" id="{411D3398-FC4C-C3A5-7AB0-36FE6895ED8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246029A-992C-D30E-6A97-726173C99D99}"/>
              </a:ext>
            </a:extLst>
          </p:cNvPr>
          <p:cNvSpPr>
            <a:spLocks noGrp="1"/>
          </p:cNvSpPr>
          <p:nvPr>
            <p:ph type="sldNum" sz="quarter" idx="12"/>
          </p:nvPr>
        </p:nvSpPr>
        <p:spPr/>
        <p:txBody>
          <a:bodyPr/>
          <a:lstStyle/>
          <a:p>
            <a:fld id="{BACE41FB-575D-4E6A-B3A7-B7CD8906F790}" type="slidenum">
              <a:rPr lang="cs-CZ" smtClean="0"/>
              <a:t>‹#›</a:t>
            </a:fld>
            <a:endParaRPr lang="cs-CZ"/>
          </a:p>
        </p:txBody>
      </p:sp>
    </p:spTree>
    <p:extLst>
      <p:ext uri="{BB962C8B-B14F-4D97-AF65-F5344CB8AC3E}">
        <p14:creationId xmlns:p14="http://schemas.microsoft.com/office/powerpoint/2010/main" val="106585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B3B0DC6-C1CA-370B-75A3-370C3110CA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973D6DB-7FF4-E007-6D08-D4331410F8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F195AC4-3E3C-0649-523A-07C839F6C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45038-4E63-4391-9EEF-40C6C610915E}" type="datetimeFigureOut">
              <a:rPr lang="cs-CZ" smtClean="0"/>
              <a:t>04.04.2024</a:t>
            </a:fld>
            <a:endParaRPr lang="cs-CZ"/>
          </a:p>
        </p:txBody>
      </p:sp>
      <p:sp>
        <p:nvSpPr>
          <p:cNvPr id="5" name="Zástupný symbol pro zápatí 4">
            <a:extLst>
              <a:ext uri="{FF2B5EF4-FFF2-40B4-BE49-F238E27FC236}">
                <a16:creationId xmlns:a16="http://schemas.microsoft.com/office/drawing/2014/main" id="{B9648961-11A8-13F4-DD77-115C91BA44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5FB5B6D-C95E-DFF7-8ABB-8163942F2D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E41FB-575D-4E6A-B3A7-B7CD8906F790}" type="slidenum">
              <a:rPr lang="cs-CZ" smtClean="0"/>
              <a:t>‹#›</a:t>
            </a:fld>
            <a:endParaRPr lang="cs-CZ"/>
          </a:p>
        </p:txBody>
      </p:sp>
    </p:spTree>
    <p:extLst>
      <p:ext uri="{BB962C8B-B14F-4D97-AF65-F5344CB8AC3E}">
        <p14:creationId xmlns:p14="http://schemas.microsoft.com/office/powerpoint/2010/main" val="737291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ovéPole 5">
            <a:extLst>
              <a:ext uri="{FF2B5EF4-FFF2-40B4-BE49-F238E27FC236}">
                <a16:creationId xmlns:a16="http://schemas.microsoft.com/office/drawing/2014/main" id="{A5E54582-0B22-6AB7-64DC-8178587F9714}"/>
              </a:ext>
            </a:extLst>
          </p:cNvPr>
          <p:cNvSpPr txBox="1"/>
          <p:nvPr/>
        </p:nvSpPr>
        <p:spPr>
          <a:xfrm>
            <a:off x="85725" y="104775"/>
            <a:ext cx="5800725" cy="6616555"/>
          </a:xfrm>
          <a:prstGeom prst="rect">
            <a:avLst/>
          </a:prstGeom>
          <a:noFill/>
        </p:spPr>
        <p:txBody>
          <a:bodyPr wrap="square">
            <a:spAutoFit/>
          </a:bodyPr>
          <a:lstStyle/>
          <a:p>
            <a:pPr>
              <a:lnSpc>
                <a:spcPct val="107000"/>
              </a:lnSpc>
              <a:spcAft>
                <a:spcPts val="800"/>
              </a:spcAft>
            </a:pPr>
            <a:r>
              <a:rPr lang="cs-CZ" sz="1100" dirty="0" err="1">
                <a:effectLst/>
                <a:latin typeface="Calibri" panose="020F0502020204030204" pitchFamily="34" charset="0"/>
                <a:ea typeface="Calibri" panose="020F0502020204030204" pitchFamily="34" charset="0"/>
              </a:rPr>
              <a:t>Dear</a:t>
            </a:r>
            <a:r>
              <a:rPr lang="cs-CZ" sz="1100" dirty="0">
                <a:effectLst/>
                <a:latin typeface="Calibri" panose="020F0502020204030204" pitchFamily="34" charset="0"/>
                <a:ea typeface="Calibri" panose="020F0502020204030204" pitchFamily="34" charset="0"/>
              </a:rPr>
              <a:t> Madam, </a:t>
            </a:r>
            <a:r>
              <a:rPr lang="cs-CZ" sz="1100" dirty="0" err="1">
                <a:effectLst/>
                <a:latin typeface="Calibri" panose="020F0502020204030204" pitchFamily="34" charset="0"/>
                <a:ea typeface="Calibri" panose="020F0502020204030204" pitchFamily="34" charset="0"/>
              </a:rPr>
              <a:t>dear</a:t>
            </a:r>
            <a:r>
              <a:rPr lang="cs-CZ" sz="1100" dirty="0">
                <a:effectLst/>
                <a:latin typeface="Calibri" panose="020F0502020204030204" pitchFamily="34" charset="0"/>
                <a:ea typeface="Calibri" panose="020F0502020204030204" pitchFamily="34" charset="0"/>
              </a:rPr>
              <a:t> Sir, </a:t>
            </a: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en-US" sz="1100" dirty="0">
                <a:effectLst/>
                <a:latin typeface="Calibri" panose="020F0502020204030204" pitchFamily="34" charset="0"/>
                <a:ea typeface="Calibri" panose="020F0502020204030204" pitchFamily="34" charset="0"/>
              </a:rPr>
              <a:t>You have been treated with OPENCAST thermoplastic fixation. To ensure an uncomplicated course of treatment, please pay attention to the following warnings:</a:t>
            </a:r>
            <a:endParaRPr lang="cs-CZ" sz="1100" dirty="0">
              <a:effectLst/>
              <a:latin typeface="Calibri" panose="020F0502020204030204" pitchFamily="34" charset="0"/>
              <a:ea typeface="Calibri" panose="020F0502020204030204" pitchFamily="34" charset="0"/>
            </a:endParaRP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en-US" sz="1100" dirty="0">
                <a:effectLst/>
                <a:latin typeface="Calibri" panose="020F0502020204030204" pitchFamily="34" charset="0"/>
                <a:ea typeface="Calibri" panose="020F0502020204030204" pitchFamily="34" charset="0"/>
              </a:rPr>
              <a:t>1. OPENCAST thermoplastic fixation can be carefully loaded under optimal conditions in 20 minutes. During this time, please do not cover it or try to speed up the curing process in any way.</a:t>
            </a:r>
          </a:p>
          <a:p>
            <a:pPr>
              <a:lnSpc>
                <a:spcPct val="107000"/>
              </a:lnSpc>
              <a:spcAft>
                <a:spcPts val="800"/>
              </a:spcAft>
            </a:pPr>
            <a:r>
              <a:rPr lang="en-US" sz="1100" dirty="0">
                <a:effectLst/>
                <a:latin typeface="Calibri" panose="020F0502020204030204" pitchFamily="34" charset="0"/>
                <a:ea typeface="Calibri" panose="020F0502020204030204" pitchFamily="34" charset="0"/>
              </a:rPr>
              <a:t>2. Elevated position of the treated limb will prevent possible swelling. Keep your hand higher than your elbow. Do not wear rings on an injured hand.</a:t>
            </a:r>
          </a:p>
          <a:p>
            <a:pPr>
              <a:lnSpc>
                <a:spcPct val="107000"/>
              </a:lnSpc>
              <a:spcAft>
                <a:spcPts val="800"/>
              </a:spcAft>
            </a:pPr>
            <a:r>
              <a:rPr lang="en-US" sz="1100" dirty="0">
                <a:effectLst/>
                <a:latin typeface="Calibri" panose="020F0502020204030204" pitchFamily="34" charset="0"/>
                <a:ea typeface="Calibri" panose="020F0502020204030204" pitchFamily="34" charset="0"/>
              </a:rPr>
              <a:t>3. Exercise all unrestricted joints, including fingers, often and regularly. Try to tense the muscles under fixation – to prevent any potential swelling and improve blood circulation.</a:t>
            </a:r>
          </a:p>
          <a:p>
            <a:pPr>
              <a:lnSpc>
                <a:spcPct val="107000"/>
              </a:lnSpc>
              <a:spcAft>
                <a:spcPts val="800"/>
              </a:spcAft>
            </a:pPr>
            <a:r>
              <a:rPr lang="en-US" sz="1100" dirty="0">
                <a:effectLst/>
                <a:latin typeface="Calibri" panose="020F0502020204030204" pitchFamily="34" charset="0"/>
                <a:ea typeface="Calibri" panose="020F0502020204030204" pitchFamily="34" charset="0"/>
              </a:rPr>
              <a:t>4. Do not use nail polish to enable to monitor the circulation of the nail bed.</a:t>
            </a:r>
          </a:p>
          <a:p>
            <a:pPr>
              <a:lnSpc>
                <a:spcPct val="107000"/>
              </a:lnSpc>
              <a:spcAft>
                <a:spcPts val="800"/>
              </a:spcAft>
            </a:pPr>
            <a:r>
              <a:rPr lang="en-US" sz="1100" dirty="0">
                <a:effectLst/>
                <a:latin typeface="Calibri" panose="020F0502020204030204" pitchFamily="34" charset="0"/>
                <a:ea typeface="Calibri" panose="020F0502020204030204" pitchFamily="34" charset="0"/>
              </a:rPr>
              <a:t>5. If the fingers become swollen or blue, position them higher than the heart. Slight swelling is not a cause for concern, and positioning will improve circulation.</a:t>
            </a:r>
          </a:p>
          <a:p>
            <a:pPr>
              <a:lnSpc>
                <a:spcPct val="107000"/>
              </a:lnSpc>
              <a:spcAft>
                <a:spcPts val="800"/>
              </a:spcAft>
            </a:pPr>
            <a:r>
              <a:rPr lang="en-US" sz="1100" dirty="0">
                <a:effectLst/>
                <a:latin typeface="Calibri" panose="020F0502020204030204" pitchFamily="34" charset="0"/>
                <a:ea typeface="Calibri" panose="020F0502020204030204" pitchFamily="34" charset="0"/>
              </a:rPr>
              <a:t>6. Permanent pallor, impaired sensation, mobility, coldness and persistent swelling are manifestations of blood circulation and innervation disorders. In this case, visit our ambulance or emergency room immediately.</a:t>
            </a:r>
          </a:p>
          <a:p>
            <a:pPr>
              <a:lnSpc>
                <a:spcPct val="107000"/>
              </a:lnSpc>
              <a:spcAft>
                <a:spcPts val="800"/>
              </a:spcAft>
            </a:pPr>
            <a:r>
              <a:rPr lang="en-US" sz="1100" dirty="0">
                <a:effectLst/>
                <a:latin typeface="Calibri" panose="020F0502020204030204" pitchFamily="34" charset="0"/>
                <a:ea typeface="Calibri" panose="020F0502020204030204" pitchFamily="34" charset="0"/>
              </a:rPr>
              <a:t>7. Do not take painkillers for newly developed pain under the bandage. Pain is an important warning sign. Notify us of this fact immediately.</a:t>
            </a:r>
          </a:p>
          <a:p>
            <a:pPr>
              <a:lnSpc>
                <a:spcPct val="107000"/>
              </a:lnSpc>
              <a:spcAft>
                <a:spcPts val="800"/>
              </a:spcAft>
            </a:pPr>
            <a:r>
              <a:rPr lang="en-US" sz="1100" dirty="0">
                <a:effectLst/>
                <a:latin typeface="Calibri" panose="020F0502020204030204" pitchFamily="34" charset="0"/>
                <a:ea typeface="Calibri" panose="020F0502020204030204" pitchFamily="34" charset="0"/>
              </a:rPr>
              <a:t>8. Do not modify the fixation yourself in any way.</a:t>
            </a:r>
          </a:p>
          <a:p>
            <a:pPr>
              <a:lnSpc>
                <a:spcPct val="107000"/>
              </a:lnSpc>
              <a:spcAft>
                <a:spcPts val="800"/>
              </a:spcAft>
            </a:pPr>
            <a:r>
              <a:rPr lang="en-US" sz="1100" dirty="0">
                <a:effectLst/>
                <a:latin typeface="Calibri" panose="020F0502020204030204" pitchFamily="34" charset="0"/>
                <a:ea typeface="Calibri" panose="020F0502020204030204" pitchFamily="34" charset="0"/>
              </a:rPr>
              <a:t>9. Observe a resting regime. Due to the fact that it is a thermoplastic fixation, avoid an environment with a permanently high temperature, such as a thermal bath or a Finnish sauna.</a:t>
            </a:r>
          </a:p>
          <a:p>
            <a:pPr>
              <a:lnSpc>
                <a:spcPct val="107000"/>
              </a:lnSpc>
              <a:spcAft>
                <a:spcPts val="800"/>
              </a:spcAft>
            </a:pPr>
            <a:endParaRPr lang="cs-CZ" sz="1100">
              <a:effectLst/>
              <a:latin typeface="Calibri" panose="020F0502020204030204" pitchFamily="34" charset="0"/>
              <a:ea typeface="Calibri" panose="020F0502020204030204" pitchFamily="34" charset="0"/>
            </a:endParaRPr>
          </a:p>
          <a:p>
            <a:pPr>
              <a:lnSpc>
                <a:spcPct val="107000"/>
              </a:lnSpc>
              <a:spcAft>
                <a:spcPts val="800"/>
              </a:spcAft>
            </a:pPr>
            <a:r>
              <a:rPr lang="en-US" sz="1100">
                <a:effectLst/>
                <a:latin typeface="Calibri" panose="020F0502020204030204" pitchFamily="34" charset="0"/>
                <a:ea typeface="Calibri" panose="020F0502020204030204" pitchFamily="34" charset="0"/>
              </a:rPr>
              <a:t>We </a:t>
            </a:r>
            <a:r>
              <a:rPr lang="en-US" sz="1100" dirty="0">
                <a:effectLst/>
                <a:latin typeface="Calibri" panose="020F0502020204030204" pitchFamily="34" charset="0"/>
                <a:ea typeface="Calibri" panose="020F0502020204030204" pitchFamily="34" charset="0"/>
              </a:rPr>
              <a:t>are looking forward to the next meeting at the specified inspection date, in the event. If you have any difficulties, please contact us at any time.</a:t>
            </a:r>
            <a:endParaRPr lang="cs-CZ" sz="1100" dirty="0">
              <a:effectLst/>
              <a:latin typeface="Calibri" panose="020F0502020204030204" pitchFamily="34" charset="0"/>
              <a:ea typeface="Calibri" panose="020F0502020204030204" pitchFamily="34" charset="0"/>
            </a:endParaRP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cs-CZ" sz="1100" dirty="0" err="1">
                <a:effectLst/>
                <a:latin typeface="Calibri" panose="020F0502020204030204" pitchFamily="34" charset="0"/>
                <a:ea typeface="Calibri" panose="020F0502020204030204" pitchFamily="34" charset="0"/>
              </a:rPr>
              <a:t>Date</a:t>
            </a:r>
            <a:r>
              <a:rPr lang="cs-CZ" sz="1100" dirty="0">
                <a:effectLst/>
                <a:latin typeface="Calibri" panose="020F0502020204030204" pitchFamily="34" charset="0"/>
                <a:ea typeface="Calibri" panose="020F0502020204030204" pitchFamily="34" charset="0"/>
              </a:rPr>
              <a:t> </a:t>
            </a:r>
            <a:r>
              <a:rPr lang="cs-CZ" sz="1100" dirty="0" err="1">
                <a:effectLst/>
                <a:latin typeface="Calibri" panose="020F0502020204030204" pitchFamily="34" charset="0"/>
                <a:ea typeface="Calibri" panose="020F0502020204030204" pitchFamily="34" charset="0"/>
              </a:rPr>
              <a:t>of</a:t>
            </a:r>
            <a:r>
              <a:rPr lang="cs-CZ" sz="1100" dirty="0">
                <a:effectLst/>
                <a:latin typeface="Calibri" panose="020F0502020204030204" pitchFamily="34" charset="0"/>
                <a:ea typeface="Calibri" panose="020F0502020204030204" pitchFamily="34" charset="0"/>
              </a:rPr>
              <a:t> </a:t>
            </a:r>
            <a:r>
              <a:rPr lang="cs-CZ" sz="1100" dirty="0" err="1">
                <a:effectLst/>
                <a:latin typeface="Calibri" panose="020F0502020204030204" pitchFamily="34" charset="0"/>
                <a:ea typeface="Calibri" panose="020F0502020204030204" pitchFamily="34" charset="0"/>
              </a:rPr>
              <a:t>control</a:t>
            </a:r>
            <a:r>
              <a:rPr lang="cs-CZ" sz="1100" dirty="0">
                <a:effectLst/>
                <a:latin typeface="Calibri" panose="020F0502020204030204" pitchFamily="34" charset="0"/>
                <a:ea typeface="Calibri" panose="020F0502020204030204" pitchFamily="34" charset="0"/>
              </a:rPr>
              <a:t>:……………………………</a:t>
            </a:r>
          </a:p>
        </p:txBody>
      </p:sp>
      <p:sp>
        <p:nvSpPr>
          <p:cNvPr id="8" name="TextovéPole 7">
            <a:extLst>
              <a:ext uri="{FF2B5EF4-FFF2-40B4-BE49-F238E27FC236}">
                <a16:creationId xmlns:a16="http://schemas.microsoft.com/office/drawing/2014/main" id="{D4A7B8F7-8B7B-5768-B567-1B622D001A33}"/>
              </a:ext>
            </a:extLst>
          </p:cNvPr>
          <p:cNvSpPr txBox="1"/>
          <p:nvPr/>
        </p:nvSpPr>
        <p:spPr>
          <a:xfrm>
            <a:off x="5981700" y="104775"/>
            <a:ext cx="5800725" cy="6616555"/>
          </a:xfrm>
          <a:prstGeom prst="rect">
            <a:avLst/>
          </a:prstGeom>
          <a:noFill/>
        </p:spPr>
        <p:txBody>
          <a:bodyPr wrap="square">
            <a:spAutoFit/>
          </a:bodyPr>
          <a:lstStyle/>
          <a:p>
            <a:pPr>
              <a:lnSpc>
                <a:spcPct val="107000"/>
              </a:lnSpc>
              <a:spcAft>
                <a:spcPts val="800"/>
              </a:spcAft>
            </a:pPr>
            <a:r>
              <a:rPr lang="cs-CZ" sz="1100" dirty="0" err="1">
                <a:effectLst/>
                <a:latin typeface="Calibri" panose="020F0502020204030204" pitchFamily="34" charset="0"/>
                <a:ea typeface="Calibri" panose="020F0502020204030204" pitchFamily="34" charset="0"/>
              </a:rPr>
              <a:t>Dear</a:t>
            </a:r>
            <a:r>
              <a:rPr lang="cs-CZ" sz="1100" dirty="0">
                <a:effectLst/>
                <a:latin typeface="Calibri" panose="020F0502020204030204" pitchFamily="34" charset="0"/>
                <a:ea typeface="Calibri" panose="020F0502020204030204" pitchFamily="34" charset="0"/>
              </a:rPr>
              <a:t> Madam, </a:t>
            </a:r>
            <a:r>
              <a:rPr lang="cs-CZ" sz="1100" dirty="0" err="1">
                <a:effectLst/>
                <a:latin typeface="Calibri" panose="020F0502020204030204" pitchFamily="34" charset="0"/>
                <a:ea typeface="Calibri" panose="020F0502020204030204" pitchFamily="34" charset="0"/>
              </a:rPr>
              <a:t>dear</a:t>
            </a:r>
            <a:r>
              <a:rPr lang="cs-CZ" sz="1100" dirty="0">
                <a:effectLst/>
                <a:latin typeface="Calibri" panose="020F0502020204030204" pitchFamily="34" charset="0"/>
                <a:ea typeface="Calibri" panose="020F0502020204030204" pitchFamily="34" charset="0"/>
              </a:rPr>
              <a:t> Sir, </a:t>
            </a: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en-US" sz="1100" dirty="0">
                <a:effectLst/>
                <a:latin typeface="Calibri" panose="020F0502020204030204" pitchFamily="34" charset="0"/>
                <a:ea typeface="Calibri" panose="020F0502020204030204" pitchFamily="34" charset="0"/>
              </a:rPr>
              <a:t>You have been treated with OPENCAST thermoplastic fixation. To ensure an uncomplicated course of treatment, please pay attention to the following warnings:</a:t>
            </a:r>
            <a:endParaRPr lang="cs-CZ" sz="1100" dirty="0">
              <a:effectLst/>
              <a:latin typeface="Calibri" panose="020F0502020204030204" pitchFamily="34" charset="0"/>
              <a:ea typeface="Calibri" panose="020F0502020204030204" pitchFamily="34" charset="0"/>
            </a:endParaRP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en-US" sz="1100" dirty="0">
                <a:effectLst/>
                <a:latin typeface="Calibri" panose="020F0502020204030204" pitchFamily="34" charset="0"/>
                <a:ea typeface="Calibri" panose="020F0502020204030204" pitchFamily="34" charset="0"/>
              </a:rPr>
              <a:t>1. OPENCAST thermoplastic fixation can be carefully loaded under optimal conditions in 20 minutes. During this time, please do not cover it or try to speed up the curing process in any way.</a:t>
            </a:r>
          </a:p>
          <a:p>
            <a:pPr>
              <a:lnSpc>
                <a:spcPct val="107000"/>
              </a:lnSpc>
              <a:spcAft>
                <a:spcPts val="800"/>
              </a:spcAft>
            </a:pPr>
            <a:r>
              <a:rPr lang="en-US" sz="1100" dirty="0">
                <a:effectLst/>
                <a:latin typeface="Calibri" panose="020F0502020204030204" pitchFamily="34" charset="0"/>
                <a:ea typeface="Calibri" panose="020F0502020204030204" pitchFamily="34" charset="0"/>
              </a:rPr>
              <a:t>2. Elevated position of the treated limb will prevent possible swelling. Keep your hand higher than your elbow. Do not wear rings on an injured hand.</a:t>
            </a:r>
          </a:p>
          <a:p>
            <a:pPr>
              <a:lnSpc>
                <a:spcPct val="107000"/>
              </a:lnSpc>
              <a:spcAft>
                <a:spcPts val="800"/>
              </a:spcAft>
            </a:pPr>
            <a:r>
              <a:rPr lang="en-US" sz="1100" dirty="0">
                <a:effectLst/>
                <a:latin typeface="Calibri" panose="020F0502020204030204" pitchFamily="34" charset="0"/>
                <a:ea typeface="Calibri" panose="020F0502020204030204" pitchFamily="34" charset="0"/>
              </a:rPr>
              <a:t>3. Exercise all unrestricted joints, including fingers, often and regularly. Try to tense the muscles under fixation – to prevent any potential swelling and improve blood circulation.</a:t>
            </a:r>
          </a:p>
          <a:p>
            <a:pPr>
              <a:lnSpc>
                <a:spcPct val="107000"/>
              </a:lnSpc>
              <a:spcAft>
                <a:spcPts val="800"/>
              </a:spcAft>
            </a:pPr>
            <a:r>
              <a:rPr lang="en-US" sz="1100" dirty="0">
                <a:effectLst/>
                <a:latin typeface="Calibri" panose="020F0502020204030204" pitchFamily="34" charset="0"/>
                <a:ea typeface="Calibri" panose="020F0502020204030204" pitchFamily="34" charset="0"/>
              </a:rPr>
              <a:t>4. Do not use nail polish to enable to monitor the circulation of the nail bed.</a:t>
            </a:r>
          </a:p>
          <a:p>
            <a:pPr>
              <a:lnSpc>
                <a:spcPct val="107000"/>
              </a:lnSpc>
              <a:spcAft>
                <a:spcPts val="800"/>
              </a:spcAft>
            </a:pPr>
            <a:r>
              <a:rPr lang="en-US" sz="1100" dirty="0">
                <a:effectLst/>
                <a:latin typeface="Calibri" panose="020F0502020204030204" pitchFamily="34" charset="0"/>
                <a:ea typeface="Calibri" panose="020F0502020204030204" pitchFamily="34" charset="0"/>
              </a:rPr>
              <a:t>5. If the fingers become swollen or blue, position them higher than the heart. Slight swelling is not a cause for concern, and positioning will improve circulation.</a:t>
            </a:r>
          </a:p>
          <a:p>
            <a:pPr>
              <a:lnSpc>
                <a:spcPct val="107000"/>
              </a:lnSpc>
              <a:spcAft>
                <a:spcPts val="800"/>
              </a:spcAft>
            </a:pPr>
            <a:r>
              <a:rPr lang="en-US" sz="1100" dirty="0">
                <a:effectLst/>
                <a:latin typeface="Calibri" panose="020F0502020204030204" pitchFamily="34" charset="0"/>
                <a:ea typeface="Calibri" panose="020F0502020204030204" pitchFamily="34" charset="0"/>
              </a:rPr>
              <a:t>6. Permanent pallor, impaired sensation, mobility, coldness and persistent swelling are manifestations of blood circulation and innervation disorders. In this case, visit our ambulance or emergency room immediately.</a:t>
            </a:r>
          </a:p>
          <a:p>
            <a:pPr>
              <a:lnSpc>
                <a:spcPct val="107000"/>
              </a:lnSpc>
              <a:spcAft>
                <a:spcPts val="800"/>
              </a:spcAft>
            </a:pPr>
            <a:r>
              <a:rPr lang="en-US" sz="1100" dirty="0">
                <a:effectLst/>
                <a:latin typeface="Calibri" panose="020F0502020204030204" pitchFamily="34" charset="0"/>
                <a:ea typeface="Calibri" panose="020F0502020204030204" pitchFamily="34" charset="0"/>
              </a:rPr>
              <a:t>7. Do not take painkillers for newly developed pain under the bandage. Pain is an important warning sign. Notify us of this fact immediately.</a:t>
            </a:r>
          </a:p>
          <a:p>
            <a:pPr>
              <a:lnSpc>
                <a:spcPct val="107000"/>
              </a:lnSpc>
              <a:spcAft>
                <a:spcPts val="800"/>
              </a:spcAft>
            </a:pPr>
            <a:r>
              <a:rPr lang="en-US" sz="1100" dirty="0">
                <a:effectLst/>
                <a:latin typeface="Calibri" panose="020F0502020204030204" pitchFamily="34" charset="0"/>
                <a:ea typeface="Calibri" panose="020F0502020204030204" pitchFamily="34" charset="0"/>
              </a:rPr>
              <a:t>8. Do not modify the fixation yourself in any way.</a:t>
            </a:r>
          </a:p>
          <a:p>
            <a:pPr>
              <a:lnSpc>
                <a:spcPct val="107000"/>
              </a:lnSpc>
              <a:spcAft>
                <a:spcPts val="800"/>
              </a:spcAft>
            </a:pPr>
            <a:r>
              <a:rPr lang="en-US" sz="1100" dirty="0">
                <a:effectLst/>
                <a:latin typeface="Calibri" panose="020F0502020204030204" pitchFamily="34" charset="0"/>
                <a:ea typeface="Calibri" panose="020F0502020204030204" pitchFamily="34" charset="0"/>
              </a:rPr>
              <a:t>9. Observe a resting regime. Due to the fact that it is a thermoplastic fixation, avoid an environment with a permanently high temperature, such as a thermal bath or a Finnish sauna.</a:t>
            </a:r>
          </a:p>
          <a:p>
            <a:pPr>
              <a:lnSpc>
                <a:spcPct val="107000"/>
              </a:lnSpc>
              <a:spcAft>
                <a:spcPts val="800"/>
              </a:spcAft>
            </a:pPr>
            <a:endParaRPr lang="cs-CZ" sz="1100" dirty="0">
              <a:effectLst/>
              <a:latin typeface="Calibri" panose="020F0502020204030204" pitchFamily="34" charset="0"/>
              <a:ea typeface="Calibri" panose="020F0502020204030204" pitchFamily="34" charset="0"/>
            </a:endParaRPr>
          </a:p>
          <a:p>
            <a:pPr>
              <a:lnSpc>
                <a:spcPct val="107000"/>
              </a:lnSpc>
              <a:spcAft>
                <a:spcPts val="800"/>
              </a:spcAft>
            </a:pPr>
            <a:r>
              <a:rPr lang="en-US" sz="1100" dirty="0">
                <a:effectLst/>
                <a:latin typeface="Calibri" panose="020F0502020204030204" pitchFamily="34" charset="0"/>
                <a:ea typeface="Calibri" panose="020F0502020204030204" pitchFamily="34" charset="0"/>
              </a:rPr>
              <a:t>We are looking forward to the next meeting at the specified inspection date, in the event. If you have any difficulties, please contact us at any time.</a:t>
            </a:r>
            <a:endParaRPr lang="cs-CZ" sz="1100" dirty="0">
              <a:effectLst/>
              <a:latin typeface="Calibri" panose="020F0502020204030204" pitchFamily="34" charset="0"/>
              <a:ea typeface="Calibri" panose="020F0502020204030204" pitchFamily="34" charset="0"/>
            </a:endParaRPr>
          </a:p>
          <a:p>
            <a:pPr>
              <a:lnSpc>
                <a:spcPct val="107000"/>
              </a:lnSpc>
              <a:spcAft>
                <a:spcPts val="800"/>
              </a:spcAft>
            </a:pPr>
            <a:r>
              <a:rPr lang="cs-CZ" sz="1100" dirty="0">
                <a:effectLst/>
                <a:latin typeface="Calibri" panose="020F0502020204030204" pitchFamily="34" charset="0"/>
                <a:ea typeface="Calibri" panose="020F0502020204030204" pitchFamily="34" charset="0"/>
              </a:rPr>
              <a:t> </a:t>
            </a:r>
          </a:p>
          <a:p>
            <a:pPr>
              <a:lnSpc>
                <a:spcPct val="107000"/>
              </a:lnSpc>
              <a:spcAft>
                <a:spcPts val="800"/>
              </a:spcAft>
            </a:pPr>
            <a:r>
              <a:rPr lang="cs-CZ" sz="1100" dirty="0" err="1">
                <a:effectLst/>
                <a:latin typeface="Calibri" panose="020F0502020204030204" pitchFamily="34" charset="0"/>
                <a:ea typeface="Calibri" panose="020F0502020204030204" pitchFamily="34" charset="0"/>
              </a:rPr>
              <a:t>Date</a:t>
            </a:r>
            <a:r>
              <a:rPr lang="cs-CZ" sz="1100" dirty="0">
                <a:effectLst/>
                <a:latin typeface="Calibri" panose="020F0502020204030204" pitchFamily="34" charset="0"/>
                <a:ea typeface="Calibri" panose="020F0502020204030204" pitchFamily="34" charset="0"/>
              </a:rPr>
              <a:t> </a:t>
            </a:r>
            <a:r>
              <a:rPr lang="cs-CZ" sz="1100" dirty="0" err="1">
                <a:effectLst/>
                <a:latin typeface="Calibri" panose="020F0502020204030204" pitchFamily="34" charset="0"/>
                <a:ea typeface="Calibri" panose="020F0502020204030204" pitchFamily="34" charset="0"/>
              </a:rPr>
              <a:t>of</a:t>
            </a:r>
            <a:r>
              <a:rPr lang="cs-CZ" sz="1100" dirty="0">
                <a:effectLst/>
                <a:latin typeface="Calibri" panose="020F0502020204030204" pitchFamily="34" charset="0"/>
                <a:ea typeface="Calibri" panose="020F0502020204030204" pitchFamily="34" charset="0"/>
              </a:rPr>
              <a:t> </a:t>
            </a:r>
            <a:r>
              <a:rPr lang="cs-CZ" sz="1100" dirty="0" err="1">
                <a:effectLst/>
                <a:latin typeface="Calibri" panose="020F0502020204030204" pitchFamily="34" charset="0"/>
                <a:ea typeface="Calibri" panose="020F0502020204030204" pitchFamily="34" charset="0"/>
              </a:rPr>
              <a:t>control</a:t>
            </a:r>
            <a:r>
              <a:rPr lang="cs-CZ" sz="1100" dirty="0">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380046901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660</Words>
  <Application>Microsoft Office PowerPoint</Application>
  <PresentationFormat>Širokoúhlá obrazovka</PresentationFormat>
  <Paragraphs>34</Paragraphs>
  <Slides>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vt:i4>
      </vt:variant>
    </vt:vector>
  </HeadingPairs>
  <TitlesOfParts>
    <vt:vector size="5" baseType="lpstr">
      <vt:lpstr>Arial</vt:lpstr>
      <vt:lpstr>Calibri</vt:lpstr>
      <vt:lpstr>Calibri Light</vt:lpstr>
      <vt:lpstr>Motiv Office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Tomáš Ješina</dc:creator>
  <cp:lastModifiedBy>Jan Jindra</cp:lastModifiedBy>
  <cp:revision>5</cp:revision>
  <cp:lastPrinted>2023-09-06T13:18:19Z</cp:lastPrinted>
  <dcterms:created xsi:type="dcterms:W3CDTF">2023-09-06T13:12:24Z</dcterms:created>
  <dcterms:modified xsi:type="dcterms:W3CDTF">2024-04-04T20:22:40Z</dcterms:modified>
</cp:coreProperties>
</file>